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5" r:id="rId6"/>
    <p:sldId id="267" r:id="rId7"/>
    <p:sldId id="260" r:id="rId8"/>
    <p:sldId id="268" r:id="rId9"/>
    <p:sldId id="269" r:id="rId10"/>
    <p:sldId id="274" r:id="rId11"/>
    <p:sldId id="272" r:id="rId12"/>
    <p:sldId id="264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F6A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6"/>
    <p:restoredTop sz="94554"/>
  </p:normalViewPr>
  <p:slideViewPr>
    <p:cSldViewPr snapToGrid="0" snapToObjects="1">
      <p:cViewPr varScale="1">
        <p:scale>
          <a:sx n="133" d="100"/>
          <a:sy n="133" d="100"/>
        </p:scale>
        <p:origin x="232" y="40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711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4997F3-F1A3-8641-A53B-701CFD82A7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69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11/29/19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tiff"/><Relationship Id="rId18" Type="http://schemas.openxmlformats.org/officeDocument/2006/relationships/image" Target="../media/image27.svg"/><Relationship Id="rId3" Type="http://schemas.openxmlformats.org/officeDocument/2006/relationships/image" Target="../media/image12.tiff"/><Relationship Id="rId21" Type="http://schemas.openxmlformats.org/officeDocument/2006/relationships/image" Target="../media/image30.png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sv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4.tiff"/><Relationship Id="rId15" Type="http://schemas.openxmlformats.org/officeDocument/2006/relationships/image" Target="../media/image24.png"/><Relationship Id="rId23" Type="http://schemas.openxmlformats.org/officeDocument/2006/relationships/image" Target="../media/image32.tiff"/><Relationship Id="rId10" Type="http://schemas.openxmlformats.org/officeDocument/2006/relationships/image" Target="../media/image19.tiff"/><Relationship Id="rId19" Type="http://schemas.openxmlformats.org/officeDocument/2006/relationships/image" Target="../media/image28.png"/><Relationship Id="rId4" Type="http://schemas.openxmlformats.org/officeDocument/2006/relationships/image" Target="../media/image13.tiff"/><Relationship Id="rId9" Type="http://schemas.openxmlformats.org/officeDocument/2006/relationships/image" Target="../media/image18.tiff"/><Relationship Id="rId14" Type="http://schemas.openxmlformats.org/officeDocument/2006/relationships/image" Target="../media/image23.tiff"/><Relationship Id="rId22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28.png"/><Relationship Id="rId7" Type="http://schemas.openxmlformats.org/officeDocument/2006/relationships/image" Target="../media/image32.tiff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3.tiff"/><Relationship Id="rId4" Type="http://schemas.openxmlformats.org/officeDocument/2006/relationships/image" Target="../media/image29.svg"/><Relationship Id="rId9" Type="http://schemas.openxmlformats.org/officeDocument/2006/relationships/image" Target="../media/image2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563" y="5216449"/>
            <a:ext cx="3507658" cy="1304057"/>
          </a:xfrm>
        </p:spPr>
        <p:txBody>
          <a:bodyPr>
            <a:normAutofit fontScale="92500"/>
          </a:bodyPr>
          <a:lstStyle/>
          <a:p>
            <a:br>
              <a:rPr lang="en-ZA" sz="1800" spc="300" dirty="0"/>
            </a:br>
            <a:r>
              <a:rPr lang="en-ZA" sz="2800" spc="300" dirty="0"/>
              <a:t>@</a:t>
            </a:r>
            <a:r>
              <a:rPr lang="en-ZA" sz="2800" spc="300" dirty="0" err="1"/>
              <a:t>mikegeyser</a:t>
            </a:r>
            <a:endParaRPr lang="en-ZA" sz="2800" spc="300" dirty="0"/>
          </a:p>
          <a:p>
            <a:r>
              <a:rPr lang="en-ZA" sz="2800" spc="300" dirty="0"/>
              <a:t>30 November 2019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174D93-0D05-B94F-A726-5A793A8EF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7033"/>
            <a:ext cx="9144000" cy="3015072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light up the web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with </a:t>
            </a:r>
            <a:b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</a:br>
            <a:r>
              <a:rPr lang="en-ZA" sz="7300" b="1" spc="300" dirty="0">
                <a:ln w="31750">
                  <a:noFill/>
                </a:ln>
                <a:latin typeface="American Typewriter" panose="02090604020004020304" pitchFamily="18" charset="77"/>
              </a:rPr>
              <a:t>lit-html</a:t>
            </a:r>
            <a:r>
              <a:rPr lang="en-ZA" sz="7300" spc="300" dirty="0">
                <a:ln w="31750">
                  <a:noFill/>
                </a:ln>
                <a:solidFill>
                  <a:schemeClr val="bg1"/>
                </a:solidFill>
                <a:latin typeface="American Typewriter" panose="02090604020004020304" pitchFamily="18" charset="77"/>
              </a:rPr>
              <a:t> </a:t>
            </a:r>
            <a:r>
              <a:rPr lang="en-ZA" dirty="0"/>
              <a:t>🔥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71A99-520C-734A-B339-7387AB0F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9" y="5290784"/>
            <a:ext cx="3814534" cy="5977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895A6E-5D81-3147-8531-984BCBE1913B}"/>
              </a:ext>
            </a:extLst>
          </p:cNvPr>
          <p:cNvSpPr txBox="1"/>
          <p:nvPr/>
        </p:nvSpPr>
        <p:spPr>
          <a:xfrm>
            <a:off x="296779" y="6000397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South Africa</a:t>
            </a:r>
          </a:p>
        </p:txBody>
      </p:sp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0DDCB8-9D52-D94E-8B72-992ED733F786}"/>
              </a:ext>
            </a:extLst>
          </p:cNvPr>
          <p:cNvSpPr/>
          <p:nvPr/>
        </p:nvSpPr>
        <p:spPr>
          <a:xfrm>
            <a:off x="2893840" y="747968"/>
            <a:ext cx="640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what we’ll use</a:t>
            </a:r>
            <a:endParaRPr lang="en-US" sz="6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CCC0DAB-EEAA-2243-85F0-DEBF5BFA6D7E}"/>
              </a:ext>
            </a:extLst>
          </p:cNvPr>
          <p:cNvSpPr/>
          <p:nvPr/>
        </p:nvSpPr>
        <p:spPr>
          <a:xfrm>
            <a:off x="3830052" y="2035350"/>
            <a:ext cx="45318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es-dev-server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Bare module imports</a:t>
            </a:r>
          </a:p>
          <a:p>
            <a:endParaRPr lang="en-ZA" sz="2800" spc="300" dirty="0"/>
          </a:p>
          <a:p>
            <a:r>
              <a:rPr lang="en-ZA" sz="2800" spc="300" dirty="0"/>
              <a:t>lit-html</a:t>
            </a:r>
          </a:p>
          <a:p>
            <a:r>
              <a:rPr lang="en-ZA" sz="2800" spc="300" dirty="0"/>
              <a:t>	</a:t>
            </a:r>
            <a:r>
              <a:rPr lang="en-ZA" sz="2000" spc="300" dirty="0"/>
              <a:t>-&gt; Template rendering</a:t>
            </a:r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 err="1"/>
              <a:t>LitElement</a:t>
            </a:r>
            <a:endParaRPr lang="en-ZA" sz="2800" spc="300" dirty="0"/>
          </a:p>
          <a:p>
            <a:r>
              <a:rPr lang="en-ZA" sz="2800" spc="300" dirty="0"/>
              <a:t>	</a:t>
            </a:r>
            <a:r>
              <a:rPr lang="en-ZA" sz="2000" spc="300" dirty="0"/>
              <a:t>-&gt; Change detection</a:t>
            </a:r>
            <a:endParaRPr lang="en-ZA" sz="2800" spc="3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BAB0506-5533-0C4B-A713-B7D8F36BF6B8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z="2000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z="20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58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hacking">
            <a:hlinkClick r:id="" action="ppaction://media"/>
            <a:extLst>
              <a:ext uri="{FF2B5EF4-FFF2-40B4-BE49-F238E27FC236}">
                <a16:creationId xmlns:a16="http://schemas.microsoft.com/office/drawing/2014/main" id="{139E3E3E-BD6D-104A-A338-18E52323D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34" y="0"/>
            <a:ext cx="12183532" cy="68532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5CE4AB-CEBA-7546-BCC3-015E2811107D}"/>
              </a:ext>
            </a:extLst>
          </p:cNvPr>
          <p:cNvSpPr txBox="1"/>
          <p:nvPr/>
        </p:nvSpPr>
        <p:spPr>
          <a:xfrm>
            <a:off x="3113452" y="4788568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 w="3175"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9465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8" presetClass="entr" presetSubtype="1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B7ACD6-0449-5F4D-8E50-3D29C5FD4A95}"/>
              </a:ext>
            </a:extLst>
          </p:cNvPr>
          <p:cNvSpPr/>
          <p:nvPr/>
        </p:nvSpPr>
        <p:spPr>
          <a:xfrm>
            <a:off x="3459445" y="832189"/>
            <a:ext cx="527311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in summary</a:t>
            </a:r>
            <a:endParaRPr lang="en-US" sz="6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C4A40B-8684-DE45-90E3-F4EAFD5B4689}"/>
              </a:ext>
            </a:extLst>
          </p:cNvPr>
          <p:cNvSpPr/>
          <p:nvPr/>
        </p:nvSpPr>
        <p:spPr>
          <a:xfrm>
            <a:off x="2273969" y="2095508"/>
            <a:ext cx="726707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2800" spc="300" dirty="0"/>
              <a:t>It can (and should) be easier.</a:t>
            </a:r>
          </a:p>
          <a:p>
            <a:endParaRPr lang="en-ZA" sz="2800" spc="300" dirty="0"/>
          </a:p>
          <a:p>
            <a:r>
              <a:rPr lang="en-ZA" sz="2800" spc="300" dirty="0"/>
              <a:t>It doesn’t </a:t>
            </a:r>
            <a:r>
              <a:rPr lang="en-ZA" sz="2800" b="1" i="1" spc="300" dirty="0"/>
              <a:t>*have*</a:t>
            </a:r>
            <a:r>
              <a:rPr lang="en-ZA" sz="2800" spc="300" dirty="0"/>
              <a:t> to be this (it just works for me).</a:t>
            </a:r>
          </a:p>
          <a:p>
            <a:endParaRPr lang="en-ZA" sz="2800" spc="300" dirty="0"/>
          </a:p>
          <a:p>
            <a:r>
              <a:rPr lang="en-ZA" sz="2800" spc="300" dirty="0"/>
              <a:t>Keep it simple. Use the platform.</a:t>
            </a:r>
          </a:p>
          <a:p>
            <a:endParaRPr lang="en-ZA" sz="2800" spc="300" dirty="0"/>
          </a:p>
          <a:p>
            <a:endParaRPr lang="en-ZA" sz="2800" spc="300" dirty="0"/>
          </a:p>
          <a:p>
            <a:r>
              <a:rPr lang="en-ZA" sz="2800" spc="300" dirty="0"/>
              <a:t>	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3EB8C03D-2EA7-EC40-B0FD-6D4AABE47052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z="2000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z="20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E6C9529-892C-AB44-8FBC-2825989ACF40}"/>
              </a:ext>
            </a:extLst>
          </p:cNvPr>
          <p:cNvSpPr/>
          <p:nvPr/>
        </p:nvSpPr>
        <p:spPr>
          <a:xfrm>
            <a:off x="3720413" y="871125"/>
            <a:ext cx="47511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6000" b="1" spc="300" dirty="0">
                <a:ln w="31750">
                  <a:noFill/>
                </a:ln>
                <a:latin typeface="American Typewriter" panose="02090604020004020304" pitchFamily="18" charset="77"/>
              </a:rPr>
              <a:t>questions?</a:t>
            </a:r>
            <a:endParaRPr lang="en-US" sz="60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338E959-C159-2547-94DA-A135CF6CC703}"/>
              </a:ext>
            </a:extLst>
          </p:cNvPr>
          <p:cNvSpPr txBox="1">
            <a:spLocks/>
          </p:cNvSpPr>
          <p:nvPr/>
        </p:nvSpPr>
        <p:spPr>
          <a:xfrm>
            <a:off x="3361322" y="2206361"/>
            <a:ext cx="5469355" cy="2445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ZA" spc="300" dirty="0"/>
              <a:t>@</a:t>
            </a:r>
            <a:r>
              <a:rPr lang="en-ZA" spc="300" dirty="0" err="1"/>
              <a:t>mikegeyser</a:t>
            </a:r>
            <a:endParaRPr lang="en-ZA" spc="300" dirty="0"/>
          </a:p>
          <a:p>
            <a:pPr marL="0" indent="0" algn="ctr">
              <a:buNone/>
            </a:pPr>
            <a:r>
              <a:rPr lang="en-ZA" spc="300" dirty="0" err="1"/>
              <a:t>mikerambl.es</a:t>
            </a:r>
            <a:r>
              <a:rPr lang="en-ZA" spc="300" dirty="0"/>
              <a:t>/videos</a:t>
            </a:r>
          </a:p>
          <a:p>
            <a:pPr marL="0" indent="0" algn="ctr">
              <a:buNone/>
            </a:pPr>
            <a:r>
              <a:rPr lang="en-ZA" spc="300" dirty="0"/>
              <a:t>lit-</a:t>
            </a:r>
            <a:r>
              <a:rPr lang="en-ZA" spc="300" dirty="0" err="1"/>
              <a:t>html.polymer</a:t>
            </a:r>
            <a:r>
              <a:rPr lang="en-ZA" spc="300" dirty="0"/>
              <a:t>-</a:t>
            </a:r>
            <a:r>
              <a:rPr lang="en-ZA" spc="300" dirty="0" err="1"/>
              <a:t>project.org</a:t>
            </a:r>
            <a:endParaRPr lang="en-ZA" spc="3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96D3BD-02E4-084E-9797-884001900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9" y="5290784"/>
            <a:ext cx="3814534" cy="5977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2B7F14-FA80-5D4A-86A6-C25961038576}"/>
              </a:ext>
            </a:extLst>
          </p:cNvPr>
          <p:cNvSpPr txBox="1"/>
          <p:nvPr/>
        </p:nvSpPr>
        <p:spPr>
          <a:xfrm>
            <a:off x="296779" y="6000397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South Africa</a:t>
            </a:r>
          </a:p>
        </p:txBody>
      </p:sp>
    </p:spTree>
    <p:extLst>
      <p:ext uri="{BB962C8B-B14F-4D97-AF65-F5344CB8AC3E}">
        <p14:creationId xmlns:p14="http://schemas.microsoft.com/office/powerpoint/2010/main" val="2552265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158BEA7-1032-3D48-AC8D-87C95F9C4814}"/>
              </a:ext>
            </a:extLst>
          </p:cNvPr>
          <p:cNvGrpSpPr/>
          <p:nvPr/>
        </p:nvGrpSpPr>
        <p:grpSpPr>
          <a:xfrm>
            <a:off x="557784" y="329184"/>
            <a:ext cx="3639312" cy="1856232"/>
            <a:chOff x="557784" y="329184"/>
            <a:chExt cx="3639312" cy="1856232"/>
          </a:xfrm>
        </p:grpSpPr>
        <p:sp>
          <p:nvSpPr>
            <p:cNvPr id="2" name="Oval Callout 1">
              <a:extLst>
                <a:ext uri="{FF2B5EF4-FFF2-40B4-BE49-F238E27FC236}">
                  <a16:creationId xmlns:a16="http://schemas.microsoft.com/office/drawing/2014/main" id="{AB0C36BF-63C7-ED41-84D0-B3394F4ED1ED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71EB99E-E198-E645-8FF4-E327D80D4B8A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9915949F-E087-FE40-9592-ED5EB71F703B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z="2000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z="20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48FBC863-EC4B-AD47-AD1A-04B1C32F79B9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z="2000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z="20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B7033B2-84C8-1E4D-ABB9-B6E136AD589C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z="2000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z="20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C073C7C-39A6-F141-AA2C-06AB32BC9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354411"/>
            <a:ext cx="12192000" cy="7933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C908B67-C975-7D41-B3E1-62F9DA3B9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06" y="4610100"/>
            <a:ext cx="6248400" cy="2247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D0FD4FB-7218-2549-BC8C-732FF2966546}"/>
              </a:ext>
            </a:extLst>
          </p:cNvPr>
          <p:cNvSpPr/>
          <p:nvPr/>
        </p:nvSpPr>
        <p:spPr>
          <a:xfrm>
            <a:off x="3595396" y="589589"/>
            <a:ext cx="500120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ZA" sz="6000" b="1" spc="300" dirty="0">
                <a:solidFill>
                  <a:srgbClr val="FFFFFF"/>
                </a:solidFill>
                <a:latin typeface="Poppins"/>
              </a:rPr>
              <a:t>Web Almanac</a:t>
            </a:r>
            <a:endParaRPr lang="en-ZA" sz="6000" b="1" i="0" spc="300" dirty="0">
              <a:solidFill>
                <a:srgbClr val="FFFFFF"/>
              </a:solidFill>
              <a:effectLst/>
              <a:latin typeface="Poppin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40F381-EDF8-5340-9F05-502EB7FFB727}"/>
              </a:ext>
            </a:extLst>
          </p:cNvPr>
          <p:cNvSpPr/>
          <p:nvPr/>
        </p:nvSpPr>
        <p:spPr>
          <a:xfrm>
            <a:off x="3715714" y="168055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ZA" sz="3200" spc="300" dirty="0">
                <a:solidFill>
                  <a:srgbClr val="FFFFFF"/>
                </a:solidFill>
                <a:latin typeface="Poppins"/>
              </a:rPr>
              <a:t>HTTP Archive's annual</a:t>
            </a:r>
            <a:br>
              <a:rPr lang="en-ZA" sz="3200" spc="300" dirty="0">
                <a:solidFill>
                  <a:srgbClr val="FFFFFF"/>
                </a:solidFill>
                <a:latin typeface="Poppins"/>
              </a:rPr>
            </a:br>
            <a:r>
              <a:rPr lang="en-ZA" sz="3200" b="1" spc="300" dirty="0">
                <a:solidFill>
                  <a:srgbClr val="FFFFFF"/>
                </a:solidFill>
                <a:latin typeface="Poppins"/>
              </a:rPr>
              <a:t>state of the web</a:t>
            </a:r>
            <a:r>
              <a:rPr lang="en-ZA" sz="3200" spc="300" dirty="0">
                <a:solidFill>
                  <a:srgbClr val="FFFFFF"/>
                </a:solidFill>
                <a:latin typeface="Poppins"/>
              </a:rPr>
              <a:t> report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E0B54F-22DF-D449-9F34-4ABA4117C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124376" flipH="1" flipV="1">
            <a:off x="6860682" y="3080383"/>
            <a:ext cx="3642464" cy="367600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09A95F8-3719-6C46-A2A3-2EC7663B5B7A}"/>
              </a:ext>
            </a:extLst>
          </p:cNvPr>
          <p:cNvSpPr txBox="1">
            <a:spLocks/>
          </p:cNvSpPr>
          <p:nvPr/>
        </p:nvSpPr>
        <p:spPr>
          <a:xfrm>
            <a:off x="9317508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z="2000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z="20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8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B2D41E5-EF4D-754E-98FC-7D960DAC7D7C}"/>
              </a:ext>
            </a:extLst>
          </p:cNvPr>
          <p:cNvCxnSpPr>
            <a:cxnSpLocks/>
          </p:cNvCxnSpPr>
          <p:nvPr/>
        </p:nvCxnSpPr>
        <p:spPr>
          <a:xfrm>
            <a:off x="1905722" y="4201846"/>
            <a:ext cx="988556" cy="109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4562C0E-6595-B149-8884-A88B041930D8}"/>
              </a:ext>
            </a:extLst>
          </p:cNvPr>
          <p:cNvCxnSpPr>
            <a:cxnSpLocks/>
          </p:cNvCxnSpPr>
          <p:nvPr/>
        </p:nvCxnSpPr>
        <p:spPr>
          <a:xfrm>
            <a:off x="1486878" y="3069770"/>
            <a:ext cx="1379758" cy="59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870170D-5015-8645-8911-ACC2D5CCE301}"/>
              </a:ext>
            </a:extLst>
          </p:cNvPr>
          <p:cNvCxnSpPr>
            <a:cxnSpLocks/>
          </p:cNvCxnSpPr>
          <p:nvPr/>
        </p:nvCxnSpPr>
        <p:spPr>
          <a:xfrm>
            <a:off x="1910053" y="1611864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D28A376-16A3-D84B-AC51-F1116806BB29}"/>
              </a:ext>
            </a:extLst>
          </p:cNvPr>
          <p:cNvCxnSpPr>
            <a:cxnSpLocks/>
          </p:cNvCxnSpPr>
          <p:nvPr/>
        </p:nvCxnSpPr>
        <p:spPr>
          <a:xfrm>
            <a:off x="1910053" y="735496"/>
            <a:ext cx="15415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9CB2E3C8-8D82-3F4C-85E5-4F70E491C67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242429" y="2014018"/>
            <a:ext cx="3511936" cy="954894"/>
          </a:xfrm>
          <a:prstGeom prst="bentConnector3">
            <a:avLst>
              <a:gd name="adj1" fmla="val 1517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E724234-6D97-0949-91C9-4FDBC83515F1}"/>
              </a:ext>
            </a:extLst>
          </p:cNvPr>
          <p:cNvCxnSpPr>
            <a:cxnSpLocks/>
          </p:cNvCxnSpPr>
          <p:nvPr/>
        </p:nvCxnSpPr>
        <p:spPr>
          <a:xfrm>
            <a:off x="3825025" y="1611864"/>
            <a:ext cx="5084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82CF071-F787-FC46-B1E5-42B8294FA5EA}"/>
              </a:ext>
            </a:extLst>
          </p:cNvPr>
          <p:cNvCxnSpPr/>
          <p:nvPr/>
        </p:nvCxnSpPr>
        <p:spPr>
          <a:xfrm flipV="1">
            <a:off x="5482641" y="761653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7A669F9-05C5-C348-908E-BB250AD846AC}"/>
              </a:ext>
            </a:extLst>
          </p:cNvPr>
          <p:cNvCxnSpPr>
            <a:cxnSpLocks/>
          </p:cNvCxnSpPr>
          <p:nvPr/>
        </p:nvCxnSpPr>
        <p:spPr>
          <a:xfrm flipV="1">
            <a:off x="7619251" y="4190915"/>
            <a:ext cx="1365350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4020D7C-E0DD-6E46-813E-71A9055E433D}"/>
              </a:ext>
            </a:extLst>
          </p:cNvPr>
          <p:cNvCxnSpPr/>
          <p:nvPr/>
        </p:nvCxnSpPr>
        <p:spPr>
          <a:xfrm flipH="1">
            <a:off x="2819400" y="3069771"/>
            <a:ext cx="1066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ABADB5D-1BCC-4940-92A4-C1919DA3AC1D}"/>
              </a:ext>
            </a:extLst>
          </p:cNvPr>
          <p:cNvCxnSpPr>
            <a:cxnSpLocks/>
          </p:cNvCxnSpPr>
          <p:nvPr/>
        </p:nvCxnSpPr>
        <p:spPr>
          <a:xfrm flipH="1">
            <a:off x="3382638" y="5355772"/>
            <a:ext cx="5035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8BCB9E2-F786-014D-ACF2-113D9C4BD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286" y="4898514"/>
            <a:ext cx="1054754" cy="9361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8894A3-09ED-2143-8C15-630C720E742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7750" y="3570685"/>
            <a:ext cx="1153829" cy="115382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682D599-52CA-ED4F-A565-4E777DCB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6689" y="2547227"/>
            <a:ext cx="1015949" cy="88202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5BB358-3F90-D144-BC27-8E3E1CADB34E}"/>
              </a:ext>
            </a:extLst>
          </p:cNvPr>
          <p:cNvCxnSpPr>
            <a:cxnSpLocks/>
          </p:cNvCxnSpPr>
          <p:nvPr/>
        </p:nvCxnSpPr>
        <p:spPr>
          <a:xfrm flipV="1">
            <a:off x="3886200" y="3069771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750EE3E0-5EB7-CC49-8DCC-11E6368E30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2275" y="4880788"/>
            <a:ext cx="905313" cy="89296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A1008D-A928-C348-9712-51777126F1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9359" y="3721353"/>
            <a:ext cx="931147" cy="69836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FAEA253-0303-EF45-B1E4-E703A1A5D3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6335" y="2595257"/>
            <a:ext cx="905313" cy="90531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579183A-96CA-A743-A81E-7F0F9578773D}"/>
              </a:ext>
            </a:extLst>
          </p:cNvPr>
          <p:cNvCxnSpPr>
            <a:cxnSpLocks/>
          </p:cNvCxnSpPr>
          <p:nvPr/>
        </p:nvCxnSpPr>
        <p:spPr>
          <a:xfrm flipV="1">
            <a:off x="8473810" y="3047914"/>
            <a:ext cx="348465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3475113-9B6E-6B41-9B88-EC8E51991A21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8473810" y="5327272"/>
            <a:ext cx="348465" cy="66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B948EEF-96DB-BF42-9DA8-99426B5989FF}"/>
              </a:ext>
            </a:extLst>
          </p:cNvPr>
          <p:cNvCxnSpPr>
            <a:cxnSpLocks/>
          </p:cNvCxnSpPr>
          <p:nvPr/>
        </p:nvCxnSpPr>
        <p:spPr>
          <a:xfrm flipH="1" flipV="1">
            <a:off x="8473810" y="3047915"/>
            <a:ext cx="0" cy="228600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BF1A1EB0-B9E7-4F44-8260-8B1A72B1EA5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0815" y="1258850"/>
            <a:ext cx="922065" cy="9220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A4F9F517-3230-044A-B94E-B765B9CF84C2}"/>
              </a:ext>
            </a:extLst>
          </p:cNvPr>
          <p:cNvCxnSpPr>
            <a:stCxn id="16" idx="0"/>
            <a:endCxn id="56" idx="2"/>
          </p:cNvCxnSpPr>
          <p:nvPr/>
        </p:nvCxnSpPr>
        <p:spPr>
          <a:xfrm rot="16200000" flipV="1">
            <a:off x="5564896" y="2157867"/>
            <a:ext cx="508056" cy="554151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536872" y="1004625"/>
            <a:ext cx="7183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ES5</a:t>
            </a:r>
          </a:p>
          <a:p>
            <a:pPr algn="ctr"/>
            <a:r>
              <a:rPr lang="en-US" sz="1400" dirty="0"/>
              <a:t>ES6</a:t>
            </a:r>
          </a:p>
          <a:p>
            <a:pPr algn="ctr"/>
            <a:r>
              <a:rPr lang="en-US" sz="1400" dirty="0"/>
              <a:t>ES2015</a:t>
            </a:r>
          </a:p>
          <a:p>
            <a:pPr algn="ctr"/>
            <a:r>
              <a:rPr lang="en-US" sz="1400" dirty="0"/>
              <a:t>ES2016</a:t>
            </a:r>
          </a:p>
          <a:p>
            <a:pPr algn="ctr"/>
            <a:r>
              <a:rPr lang="en-US" sz="1400" dirty="0"/>
              <a:t>ES2017</a:t>
            </a:r>
          </a:p>
          <a:p>
            <a:pPr algn="ctr"/>
            <a:r>
              <a:rPr lang="en-US" sz="1400" dirty="0"/>
              <a:t>ES2018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D6EFF48-4838-6241-8254-994B6EDBDC21}"/>
              </a:ext>
            </a:extLst>
          </p:cNvPr>
          <p:cNvCxnSpPr>
            <a:cxnSpLocks/>
          </p:cNvCxnSpPr>
          <p:nvPr/>
        </p:nvCxnSpPr>
        <p:spPr>
          <a:xfrm>
            <a:off x="7405816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8EFA82B-2F1F-8E42-B82F-182C28502ABC}"/>
              </a:ext>
            </a:extLst>
          </p:cNvPr>
          <p:cNvCxnSpPr/>
          <p:nvPr/>
        </p:nvCxnSpPr>
        <p:spPr>
          <a:xfrm>
            <a:off x="7405816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2174BC4-A5DF-9E42-AB2E-3F825018E4C7}"/>
              </a:ext>
            </a:extLst>
          </p:cNvPr>
          <p:cNvCxnSpPr/>
          <p:nvPr/>
        </p:nvCxnSpPr>
        <p:spPr>
          <a:xfrm>
            <a:off x="7405816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4291FF6-8E90-CB45-9C8F-2A0918262277}"/>
              </a:ext>
            </a:extLst>
          </p:cNvPr>
          <p:cNvCxnSpPr/>
          <p:nvPr/>
        </p:nvCxnSpPr>
        <p:spPr>
          <a:xfrm>
            <a:off x="7403124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132728B-4817-9F4E-9C7C-966D81440CA3}"/>
              </a:ext>
            </a:extLst>
          </p:cNvPr>
          <p:cNvCxnSpPr/>
          <p:nvPr/>
        </p:nvCxnSpPr>
        <p:spPr>
          <a:xfrm>
            <a:off x="7403124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E0AE354-4199-6146-B92C-BA52945A99FA}"/>
              </a:ext>
            </a:extLst>
          </p:cNvPr>
          <p:cNvCxnSpPr/>
          <p:nvPr/>
        </p:nvCxnSpPr>
        <p:spPr>
          <a:xfrm>
            <a:off x="7403124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C4E89DA-BD1C-1D4D-847D-7FAD3A10F7D0}"/>
              </a:ext>
            </a:extLst>
          </p:cNvPr>
          <p:cNvCxnSpPr/>
          <p:nvPr/>
        </p:nvCxnSpPr>
        <p:spPr>
          <a:xfrm>
            <a:off x="7409379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A3EFDA22-6A8F-0F47-91CF-1407BE1D1AFE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1559" y="1098994"/>
            <a:ext cx="1241776" cy="1241776"/>
          </a:xfrm>
          <a:prstGeom prst="rect">
            <a:avLst/>
          </a:prstGeom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19201D5-04D0-2542-897C-075873A360E7}"/>
              </a:ext>
            </a:extLst>
          </p:cNvPr>
          <p:cNvCxnSpPr>
            <a:cxnSpLocks/>
          </p:cNvCxnSpPr>
          <p:nvPr/>
        </p:nvCxnSpPr>
        <p:spPr>
          <a:xfrm>
            <a:off x="8366343" y="1136822"/>
            <a:ext cx="0" cy="11038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0A87F29-72BC-AF43-82B9-CF9313F97900}"/>
              </a:ext>
            </a:extLst>
          </p:cNvPr>
          <p:cNvCxnSpPr/>
          <p:nvPr/>
        </p:nvCxnSpPr>
        <p:spPr>
          <a:xfrm>
            <a:off x="8155600" y="113682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277CF-7593-1A4A-BF76-7C19C4E1D27C}"/>
              </a:ext>
            </a:extLst>
          </p:cNvPr>
          <p:cNvCxnSpPr/>
          <p:nvPr/>
        </p:nvCxnSpPr>
        <p:spPr>
          <a:xfrm>
            <a:off x="8155600" y="22406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A3E3D7C-7255-8D45-9D8D-3087CECAE798}"/>
              </a:ext>
            </a:extLst>
          </p:cNvPr>
          <p:cNvCxnSpPr/>
          <p:nvPr/>
        </p:nvCxnSpPr>
        <p:spPr>
          <a:xfrm>
            <a:off x="8152908" y="20247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8C801E6-83AF-054C-B0B3-64EEB609AF32}"/>
              </a:ext>
            </a:extLst>
          </p:cNvPr>
          <p:cNvCxnSpPr/>
          <p:nvPr/>
        </p:nvCxnSpPr>
        <p:spPr>
          <a:xfrm>
            <a:off x="8152908" y="181524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8CA290C-4BB5-974E-9118-049B6128B5AF}"/>
              </a:ext>
            </a:extLst>
          </p:cNvPr>
          <p:cNvCxnSpPr/>
          <p:nvPr/>
        </p:nvCxnSpPr>
        <p:spPr>
          <a:xfrm>
            <a:off x="8152908" y="1592992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105A378-955D-B142-AD04-3A70432F46E9}"/>
              </a:ext>
            </a:extLst>
          </p:cNvPr>
          <p:cNvCxnSpPr/>
          <p:nvPr/>
        </p:nvCxnSpPr>
        <p:spPr>
          <a:xfrm>
            <a:off x="8159163" y="1373917"/>
            <a:ext cx="21343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33496C-12B8-9240-B2C0-845465B1F98A}"/>
              </a:ext>
            </a:extLst>
          </p:cNvPr>
          <p:cNvCxnSpPr>
            <a:cxnSpLocks/>
          </p:cNvCxnSpPr>
          <p:nvPr/>
        </p:nvCxnSpPr>
        <p:spPr>
          <a:xfrm flipV="1">
            <a:off x="8368544" y="1702007"/>
            <a:ext cx="616057" cy="45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6BCDFFD9-2457-8E41-B365-4B45316CC069}"/>
              </a:ext>
            </a:extLst>
          </p:cNvPr>
          <p:cNvCxnSpPr>
            <a:stCxn id="43" idx="3"/>
            <a:endCxn id="41" idx="3"/>
          </p:cNvCxnSpPr>
          <p:nvPr/>
        </p:nvCxnSpPr>
        <p:spPr>
          <a:xfrm>
            <a:off x="9721648" y="3047914"/>
            <a:ext cx="5940" cy="2279358"/>
          </a:xfrm>
          <a:prstGeom prst="bentConnector3">
            <a:avLst>
              <a:gd name="adj1" fmla="val 679301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AD8C26F-CACD-F846-B0BF-744BFC0EA6B1}"/>
              </a:ext>
            </a:extLst>
          </p:cNvPr>
          <p:cNvCxnSpPr>
            <a:cxnSpLocks/>
          </p:cNvCxnSpPr>
          <p:nvPr/>
        </p:nvCxnSpPr>
        <p:spPr>
          <a:xfrm flipV="1">
            <a:off x="3791300" y="735496"/>
            <a:ext cx="6684543" cy="24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32624C-9876-2A47-984A-0438370A2A3B}"/>
              </a:ext>
            </a:extLst>
          </p:cNvPr>
          <p:cNvCxnSpPr>
            <a:cxnSpLocks/>
          </p:cNvCxnSpPr>
          <p:nvPr/>
        </p:nvCxnSpPr>
        <p:spPr>
          <a:xfrm flipV="1">
            <a:off x="9462052" y="735496"/>
            <a:ext cx="0" cy="85749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938CB38-38F4-4042-B89C-FC05596FC1D7}"/>
              </a:ext>
            </a:extLst>
          </p:cNvPr>
          <p:cNvCxnSpPr>
            <a:cxnSpLocks/>
          </p:cNvCxnSpPr>
          <p:nvPr/>
        </p:nvCxnSpPr>
        <p:spPr>
          <a:xfrm>
            <a:off x="4333461" y="760257"/>
            <a:ext cx="0" cy="8516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6E1E2925-75BF-AF44-8302-97672B3CD1C5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7610" y="1206144"/>
            <a:ext cx="619399" cy="811440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5962B6C-09CE-434A-892B-FBF40897E96D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874F0B9-106E-0547-A44F-4C4F3B801652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1905722" y="5366600"/>
            <a:ext cx="44156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144B12E-32D0-4E4F-9E6C-62DADF55F592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49A0ED5B-33CC-8D4A-BC57-B794CE4A7791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5F291EAD-90D9-8141-87EC-85F4D41F47A6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89621" y="216840"/>
            <a:ext cx="2998488" cy="862147"/>
          </a:xfrm>
          <a:prstGeom prst="rect">
            <a:avLst/>
          </a:prstGeom>
        </p:spPr>
      </p:pic>
      <p:pic>
        <p:nvPicPr>
          <p:cNvPr id="155" name="Graphic 154">
            <a:extLst>
              <a:ext uri="{FF2B5EF4-FFF2-40B4-BE49-F238E27FC236}">
                <a16:creationId xmlns:a16="http://schemas.microsoft.com/office/drawing/2014/main" id="{19ABFB03-E0D8-0448-B145-11823797297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" name="Subtitle 2">
            <a:extLst>
              <a:ext uri="{FF2B5EF4-FFF2-40B4-BE49-F238E27FC236}">
                <a16:creationId xmlns:a16="http://schemas.microsoft.com/office/drawing/2014/main" id="{851B868F-6A92-FD47-B016-5043D014C11E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z="2000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z="20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confused.mp4">
            <a:hlinkClick r:id="" action="ppaction://media"/>
            <a:extLst>
              <a:ext uri="{FF2B5EF4-FFF2-40B4-BE49-F238E27FC236}">
                <a16:creationId xmlns:a16="http://schemas.microsoft.com/office/drawing/2014/main" id="{3A25F997-A3AF-DE41-A28E-65CAF30A2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DB4673C-4541-F34C-8F6E-D601EAC16155}"/>
              </a:ext>
            </a:extLst>
          </p:cNvPr>
          <p:cNvCxnSpPr>
            <a:cxnSpLocks/>
          </p:cNvCxnSpPr>
          <p:nvPr/>
        </p:nvCxnSpPr>
        <p:spPr>
          <a:xfrm flipH="1" flipV="1">
            <a:off x="2819400" y="4212771"/>
            <a:ext cx="1786006" cy="218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C35467-BB1E-514D-9359-286464DF129B}"/>
              </a:ext>
            </a:extLst>
          </p:cNvPr>
          <p:cNvCxnSpPr>
            <a:endCxn id="16" idx="2"/>
          </p:cNvCxnSpPr>
          <p:nvPr/>
        </p:nvCxnSpPr>
        <p:spPr>
          <a:xfrm flipV="1">
            <a:off x="6095999" y="3842799"/>
            <a:ext cx="0" cy="7836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4BACAE3-35E5-194F-AE18-BA7129F9837D}"/>
              </a:ext>
            </a:extLst>
          </p:cNvPr>
          <p:cNvCxnSpPr/>
          <p:nvPr/>
        </p:nvCxnSpPr>
        <p:spPr>
          <a:xfrm>
            <a:off x="4876800" y="4212771"/>
            <a:ext cx="247105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F775911-2161-F045-AF98-BEABF11D6F1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8492" y="3570827"/>
            <a:ext cx="1153828" cy="11538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A8E82AD-77F3-DC46-B3A5-B89BCC3F2C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09678" y="3570685"/>
            <a:ext cx="1153828" cy="11538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7A9695-F128-D64F-B01B-855A4EC3A46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9085" y="2688971"/>
            <a:ext cx="1153828" cy="11538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7C5FC29-DB2E-D04A-814D-747FFB79984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121" y="1213331"/>
            <a:ext cx="967584" cy="967584"/>
          </a:xfrm>
          <a:prstGeom prst="rect">
            <a:avLst/>
          </a:prstGeom>
          <a:ln>
            <a:solidFill>
              <a:schemeClr val="dk1"/>
            </a:solidFill>
          </a:ln>
        </p:spPr>
      </p:pic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04048613-A3BD-4047-B805-745B0707D83A}"/>
              </a:ext>
            </a:extLst>
          </p:cNvPr>
          <p:cNvCxnSpPr>
            <a:stCxn id="16" idx="0"/>
            <a:endCxn id="57" idx="2"/>
          </p:cNvCxnSpPr>
          <p:nvPr/>
        </p:nvCxnSpPr>
        <p:spPr>
          <a:xfrm rot="5400000" flipH="1" flipV="1">
            <a:off x="6130428" y="2146486"/>
            <a:ext cx="508056" cy="576914"/>
          </a:xfrm>
          <a:prstGeom prst="bentConnector3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50AE5E63-09C7-324D-95A3-AA6E771DA5DE}"/>
              </a:ext>
            </a:extLst>
          </p:cNvPr>
          <p:cNvSpPr txBox="1"/>
          <p:nvPr/>
        </p:nvSpPr>
        <p:spPr>
          <a:xfrm>
            <a:off x="7405950" y="1542085"/>
            <a:ext cx="10642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ES2015+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7A1EEDA-F8CA-DA45-9E63-308F5487E734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7156705" y="1695974"/>
            <a:ext cx="252674" cy="11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1907CD6-6832-C548-9367-89D21E1F3F34}"/>
              </a:ext>
            </a:extLst>
          </p:cNvPr>
          <p:cNvSpPr/>
          <p:nvPr/>
        </p:nvSpPr>
        <p:spPr>
          <a:xfrm>
            <a:off x="2027235" y="3005099"/>
            <a:ext cx="1868460" cy="18466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ZA" dirty="0"/>
              <a:t>Web Components</a:t>
            </a:r>
          </a:p>
          <a:p>
            <a:pPr algn="ctr"/>
            <a:r>
              <a:rPr lang="en-ZA" sz="2400" dirty="0"/>
              <a:t>+</a:t>
            </a:r>
          </a:p>
          <a:p>
            <a:pPr algn="ctr"/>
            <a:r>
              <a:rPr lang="en-ZA" sz="7200" dirty="0"/>
              <a:t>🔥</a:t>
            </a:r>
            <a:endParaRPr lang="en-US" sz="72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DFC25E4-315F-FA4C-A8BC-CF9556F78D8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529" y="2830669"/>
            <a:ext cx="1093559" cy="66990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EEB8128-BB2A-F04A-92CF-CA08A52089EE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3" y="3713329"/>
            <a:ext cx="868798" cy="3378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CEC4F30-6C58-D44D-BA93-3E9021EE1A9C}"/>
              </a:ext>
            </a:extLst>
          </p:cNvPr>
          <p:cNvCxnSpPr>
            <a:cxnSpLocks/>
          </p:cNvCxnSpPr>
          <p:nvPr/>
        </p:nvCxnSpPr>
        <p:spPr>
          <a:xfrm>
            <a:off x="1910053" y="725557"/>
            <a:ext cx="0" cy="464104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DE0ED1-4D63-8641-A881-848F36895748}"/>
              </a:ext>
            </a:extLst>
          </p:cNvPr>
          <p:cNvCxnSpPr/>
          <p:nvPr/>
        </p:nvCxnSpPr>
        <p:spPr>
          <a:xfrm>
            <a:off x="1910053" y="725557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07183B76-BD5B-1C4E-B8FD-4025B28BB104}"/>
              </a:ext>
            </a:extLst>
          </p:cNvPr>
          <p:cNvCxnSpPr/>
          <p:nvPr/>
        </p:nvCxnSpPr>
        <p:spPr>
          <a:xfrm>
            <a:off x="1910053" y="5378283"/>
            <a:ext cx="43352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5" name="Graphic 74">
            <a:extLst>
              <a:ext uri="{FF2B5EF4-FFF2-40B4-BE49-F238E27FC236}">
                <a16:creationId xmlns:a16="http://schemas.microsoft.com/office/drawing/2014/main" id="{A4820B10-BD9A-F242-811B-21FC79D2C4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4009344" y="3509252"/>
            <a:ext cx="4179796" cy="4179796"/>
          </a:xfrm>
          <a:prstGeom prst="rect">
            <a:avLst/>
          </a:prstGeom>
        </p:spPr>
      </p:pic>
      <p:sp>
        <p:nvSpPr>
          <p:cNvPr id="19" name="Subtitle 2">
            <a:extLst>
              <a:ext uri="{FF2B5EF4-FFF2-40B4-BE49-F238E27FC236}">
                <a16:creationId xmlns:a16="http://schemas.microsoft.com/office/drawing/2014/main" id="{52B88EE4-E5E2-0A4A-B04D-414F64B06C28}"/>
              </a:ext>
            </a:extLst>
          </p:cNvPr>
          <p:cNvSpPr txBox="1">
            <a:spLocks/>
          </p:cNvSpPr>
          <p:nvPr/>
        </p:nvSpPr>
        <p:spPr>
          <a:xfrm>
            <a:off x="250483" y="6011528"/>
            <a:ext cx="2547034" cy="500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ZA" sz="2000" spc="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</a:t>
            </a:r>
            <a:r>
              <a:rPr lang="en-ZA" sz="2000" spc="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mikegeyser</a:t>
            </a:r>
            <a:endParaRPr lang="en-ZA" sz="2000" spc="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28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6686</TotalTime>
  <Words>134</Words>
  <Application>Microsoft Macintosh PowerPoint</Application>
  <PresentationFormat>Widescreen</PresentationFormat>
  <Paragraphs>53</Paragraphs>
  <Slides>13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American Typewriter</vt:lpstr>
      <vt:lpstr>Arial</vt:lpstr>
      <vt:lpstr>Bradley Hand</vt:lpstr>
      <vt:lpstr>Calibri</vt:lpstr>
      <vt:lpstr>Calibri Light</vt:lpstr>
      <vt:lpstr>Impact</vt:lpstr>
      <vt:lpstr>Poppins</vt:lpstr>
      <vt:lpstr>Roboto Mono Light for Powerline</vt:lpstr>
      <vt:lpstr>Office Theme</vt:lpstr>
      <vt:lpstr>light up the web  with  lit-html 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94</cp:revision>
  <dcterms:created xsi:type="dcterms:W3CDTF">2018-10-10T06:03:34Z</dcterms:created>
  <dcterms:modified xsi:type="dcterms:W3CDTF">2019-11-29T08:13:47Z</dcterms:modified>
</cp:coreProperties>
</file>